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94" r:id="rId3"/>
    <p:sldId id="259" r:id="rId4"/>
    <p:sldId id="260" r:id="rId5"/>
    <p:sldId id="279" r:id="rId6"/>
    <p:sldId id="258" r:id="rId7"/>
    <p:sldId id="261" r:id="rId8"/>
    <p:sldId id="290" r:id="rId9"/>
    <p:sldId id="264" r:id="rId10"/>
    <p:sldId id="266" r:id="rId11"/>
    <p:sldId id="268" r:id="rId12"/>
    <p:sldId id="270" r:id="rId13"/>
    <p:sldId id="291" r:id="rId14"/>
    <p:sldId id="292" r:id="rId15"/>
    <p:sldId id="293" r:id="rId16"/>
    <p:sldId id="282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540" y="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AF175-3650-4471-9561-326265E99C76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767EA-696D-49B1-B9BB-F043E6E64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53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50D63-C7E3-46D6-8126-5DA905D90E5F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756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561B38-6655-438B-98EE-01527B31E609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3841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2519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040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065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8853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6200" y="8687037"/>
            <a:ext cx="2971800" cy="45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7" rIns="91433" bIns="45717" anchor="b"/>
          <a:lstStyle/>
          <a:p>
            <a:pPr algn="r" eaLnBrk="0" hangingPunct="0"/>
            <a:fld id="{7E5C66FF-9AE4-4131-AE2B-3DEF89C81AF2}" type="slidenum">
              <a:rPr lang="en-US" sz="1200"/>
              <a:pPr algn="r" eaLnBrk="0" hangingPunct="0"/>
              <a:t>15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7" rIns="91433" bIns="45717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2142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31EF5-FE03-4D8E-BAAC-09B06FBDCC60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085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0918-1296-403B-AE8F-E74ADA0A0C17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74C-6B82-4316-84F1-E84E560F0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0918-1296-403B-AE8F-E74ADA0A0C17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74C-6B82-4316-84F1-E84E560F0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0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0918-1296-403B-AE8F-E74ADA0A0C17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74C-6B82-4316-84F1-E84E560F0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5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0918-1296-403B-AE8F-E74ADA0A0C17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74C-6B82-4316-84F1-E84E560F0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0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0918-1296-403B-AE8F-E74ADA0A0C17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74C-6B82-4316-84F1-E84E560F0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7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0918-1296-403B-AE8F-E74ADA0A0C17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74C-6B82-4316-84F1-E84E560F0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64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0918-1296-403B-AE8F-E74ADA0A0C17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74C-6B82-4316-84F1-E84E560F0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7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0918-1296-403B-AE8F-E74ADA0A0C17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74C-6B82-4316-84F1-E84E560F0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8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0918-1296-403B-AE8F-E74ADA0A0C17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74C-6B82-4316-84F1-E84E560F0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5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0918-1296-403B-AE8F-E74ADA0A0C17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74C-6B82-4316-84F1-E84E560F0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5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30918-1296-403B-AE8F-E74ADA0A0C17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374C-6B82-4316-84F1-E84E560F0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25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30918-1296-403B-AE8F-E74ADA0A0C17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374C-6B82-4316-84F1-E84E560F0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5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vigocounty.in.gov/department/division.php?structureid=17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PrpytvX3YS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/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Vigo County Veterans Treatment Court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43289"/>
            <a:ext cx="68580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olu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866" y="248157"/>
            <a:ext cx="1014411" cy="60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836237" y="225206"/>
            <a:ext cx="9884787" cy="89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366" tIns="50683" rIns="101366" bIns="50683" anchor="ctr"/>
          <a:lstStyle/>
          <a:p>
            <a:pPr algn="ctr" defTabSz="1014413" eaLnBrk="0" hangingPunct="0">
              <a:lnSpc>
                <a:spcPct val="90000"/>
              </a:lnSpc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Mentor Program Mission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685601" y="1223567"/>
            <a:ext cx="10111695" cy="261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6" tIns="50683" rIns="101366" bIns="50683"/>
          <a:lstStyle/>
          <a:p>
            <a:pPr eaLnBrk="0" hangingPunct="0"/>
            <a:r>
              <a:rPr lang="en-US" sz="2600" i="1"/>
              <a:t>To ensure that every participating Veteran receives the services they require by helping them navigate the system and to act as a mentor, advocate, and ally.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874373" y="2676643"/>
            <a:ext cx="9846651" cy="89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366" tIns="50683" rIns="101366" bIns="50683" anchor="ctr"/>
          <a:lstStyle/>
          <a:p>
            <a:pPr algn="ctr" defTabSz="1014413" eaLnBrk="0" hangingPunct="0">
              <a:lnSpc>
                <a:spcPct val="90000"/>
              </a:lnSpc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Program Goals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1761872" y="3418243"/>
            <a:ext cx="8748342" cy="206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366" tIns="50683" rIns="101366" bIns="50683"/>
          <a:lstStyle/>
          <a:p>
            <a:pPr marL="514350" indent="-514350" eaLnBrk="0" hangingPunct="0">
              <a:buFont typeface="Arial" charset="0"/>
              <a:buAutoNum type="arabicPeriod"/>
            </a:pPr>
            <a:r>
              <a:rPr lang="en-US" sz="2600"/>
              <a:t>Help our fellow Veterans receive the services they need to reach their full potential as productive members of society.</a:t>
            </a:r>
          </a:p>
          <a:p>
            <a:pPr marL="514350" indent="-514350" eaLnBrk="0" hangingPunct="0">
              <a:buFont typeface="Arial" charset="0"/>
              <a:buAutoNum type="arabicPeriod"/>
            </a:pPr>
            <a:r>
              <a:rPr lang="en-US" sz="2600"/>
              <a:t>Help them navigate the court system, treatment system, and the VA system.</a:t>
            </a:r>
          </a:p>
          <a:p>
            <a:pPr marL="514350" indent="-514350" eaLnBrk="0" hangingPunct="0">
              <a:buFont typeface="Arial" charset="0"/>
              <a:buAutoNum type="arabicPeriod"/>
            </a:pPr>
            <a:r>
              <a:rPr lang="en-US" sz="2600"/>
              <a:t>Assess their needs and help them adjust back to civilian life.</a:t>
            </a:r>
          </a:p>
        </p:txBody>
      </p:sp>
      <p:pic>
        <p:nvPicPr>
          <p:cNvPr id="8199" name="Picture 2" descr="para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6738" y="2286478"/>
            <a:ext cx="1571193" cy="396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276" y="-96981"/>
            <a:ext cx="9927523" cy="1440872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      Mentor Duties &amp; Responsibilities</a:t>
            </a:r>
            <a:endParaRPr lang="en-US" sz="40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426278" y="1219201"/>
            <a:ext cx="9047758" cy="516257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Attend Court scheduled sessions</a:t>
            </a:r>
          </a:p>
          <a:p>
            <a:endParaRPr lang="en-US" dirty="0" smtClean="0"/>
          </a:p>
          <a:p>
            <a:r>
              <a:rPr lang="en-US" dirty="0" smtClean="0"/>
              <a:t>Participate in and lead mentoring sessions when assigned by the judge</a:t>
            </a:r>
          </a:p>
          <a:p>
            <a:endParaRPr lang="en-US" dirty="0" smtClean="0"/>
          </a:p>
          <a:p>
            <a:r>
              <a:rPr lang="en-US" dirty="0" smtClean="0"/>
              <a:t>Be supportive and understanding of the difficulties the Veteran participants are facing</a:t>
            </a:r>
          </a:p>
          <a:p>
            <a:endParaRPr lang="en-US" dirty="0" smtClean="0"/>
          </a:p>
          <a:p>
            <a:r>
              <a:rPr lang="en-US" dirty="0" smtClean="0"/>
              <a:t>Assist Veteran participants in identifying and resolving obstacles to success in the program</a:t>
            </a:r>
          </a:p>
        </p:txBody>
      </p:sp>
      <p:pic>
        <p:nvPicPr>
          <p:cNvPr id="9220" name="Picture 3" descr="colu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866" y="248157"/>
            <a:ext cx="1014411" cy="60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ara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6738" y="2286478"/>
            <a:ext cx="1571193" cy="396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     Mentor Duties &amp; Responsibilities</a:t>
            </a:r>
            <a:endParaRPr lang="en-US" sz="4000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274620" y="1298158"/>
            <a:ext cx="9293584" cy="502623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Assist Veteran participants on how to access and navigate the Veteran’s Affairs System</a:t>
            </a:r>
          </a:p>
          <a:p>
            <a:endParaRPr lang="en-US" dirty="0" smtClean="0"/>
          </a:p>
          <a:p>
            <a:r>
              <a:rPr lang="en-US" dirty="0" smtClean="0"/>
              <a:t>Be supportive and helpful to other Veteran Mentors</a:t>
            </a:r>
          </a:p>
          <a:p>
            <a:endParaRPr lang="en-US" dirty="0" smtClean="0"/>
          </a:p>
          <a:p>
            <a:r>
              <a:rPr lang="en-US" dirty="0" smtClean="0"/>
              <a:t>Communicate and stay close to the court coordinator and judge</a:t>
            </a:r>
          </a:p>
        </p:txBody>
      </p:sp>
      <p:pic>
        <p:nvPicPr>
          <p:cNvPr id="10244" name="Picture 3" descr="colu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866" y="248157"/>
            <a:ext cx="1014411" cy="60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ara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68203" y="2896110"/>
            <a:ext cx="1571193" cy="396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      Matching Policy</a:t>
            </a:r>
            <a:endParaRPr lang="en-US" sz="4000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779033" y="1285247"/>
            <a:ext cx="8990503" cy="5026235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Branch of service</a:t>
            </a:r>
          </a:p>
          <a:p>
            <a:endParaRPr lang="en-US" dirty="0" smtClean="0"/>
          </a:p>
          <a:p>
            <a:r>
              <a:rPr lang="en-US" dirty="0" smtClean="0"/>
              <a:t>Occupational specialty</a:t>
            </a:r>
          </a:p>
          <a:p>
            <a:endParaRPr lang="en-US" dirty="0" smtClean="0"/>
          </a:p>
          <a:p>
            <a:r>
              <a:rPr lang="en-US" dirty="0" smtClean="0"/>
              <a:t>Combat experience</a:t>
            </a:r>
          </a:p>
          <a:p>
            <a:endParaRPr lang="en-US" dirty="0" smtClean="0"/>
          </a:p>
          <a:p>
            <a:r>
              <a:rPr lang="en-US" dirty="0" smtClean="0"/>
              <a:t>Similar age/gender/ethnicity</a:t>
            </a:r>
          </a:p>
          <a:p>
            <a:endParaRPr lang="en-US" dirty="0" smtClean="0"/>
          </a:p>
          <a:p>
            <a:r>
              <a:rPr lang="en-US" dirty="0" smtClean="0"/>
              <a:t>Specific skill of a Mentor matched to the need of a Mentee</a:t>
            </a:r>
          </a:p>
          <a:p>
            <a:endParaRPr lang="en-US" dirty="0" smtClean="0"/>
          </a:p>
          <a:p>
            <a:r>
              <a:rPr lang="en-US" dirty="0" smtClean="0"/>
              <a:t>Previous sessions where the Mentor and Mentee were matched</a:t>
            </a:r>
          </a:p>
          <a:p>
            <a:endParaRPr lang="en-US" dirty="0" smtClean="0"/>
          </a:p>
        </p:txBody>
      </p:sp>
      <p:pic>
        <p:nvPicPr>
          <p:cNvPr id="12292" name="Picture 3" descr="colu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866" y="248157"/>
            <a:ext cx="1014411" cy="60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 descr="para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6738" y="2286478"/>
            <a:ext cx="1571193" cy="396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effectLst/>
              </a:rPr>
              <a:t>     Mentor process:  Keep it simple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1237" y="1170493"/>
            <a:ext cx="8721647" cy="5026235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All Mentors are Veteran advocates</a:t>
            </a:r>
          </a:p>
          <a:p>
            <a:endParaRPr lang="en-US" dirty="0" smtClean="0"/>
          </a:p>
          <a:p>
            <a:r>
              <a:rPr lang="en-US" dirty="0" smtClean="0"/>
              <a:t>You are a resource for the Vet</a:t>
            </a:r>
          </a:p>
          <a:p>
            <a:endParaRPr lang="en-US" dirty="0" smtClean="0"/>
          </a:p>
          <a:p>
            <a:r>
              <a:rPr lang="en-US" dirty="0" smtClean="0"/>
              <a:t>Help Vet and family navigate systems</a:t>
            </a:r>
          </a:p>
          <a:p>
            <a:endParaRPr lang="en-US" dirty="0" smtClean="0"/>
          </a:p>
          <a:p>
            <a:r>
              <a:rPr lang="en-US" dirty="0" smtClean="0"/>
              <a:t>Make sure VA Healthcare and any claims in place</a:t>
            </a:r>
          </a:p>
          <a:p>
            <a:endParaRPr lang="en-US" dirty="0" smtClean="0"/>
          </a:p>
          <a:p>
            <a:r>
              <a:rPr lang="en-US" dirty="0" smtClean="0"/>
              <a:t>75% of time, you are just a friend</a:t>
            </a:r>
          </a:p>
          <a:p>
            <a:endParaRPr lang="en-US" dirty="0" smtClean="0"/>
          </a:p>
          <a:p>
            <a:r>
              <a:rPr lang="en-US" dirty="0" smtClean="0"/>
              <a:t>Not lawyers, not counselors </a:t>
            </a:r>
          </a:p>
        </p:txBody>
      </p:sp>
      <p:pic>
        <p:nvPicPr>
          <p:cNvPr id="15364" name="Picture 3" descr="colu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866" y="248157"/>
            <a:ext cx="1014411" cy="60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para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6738" y="2286478"/>
            <a:ext cx="1571193" cy="396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     The Mentoring Interview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611237" y="1225001"/>
            <a:ext cx="9057241" cy="5026235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50% is just bonding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Document your interview in Mentor Log for other Mentors to use in future interviews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Use your Resource Book or other Mentors to help vet if problems arise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Problems associated with Court or counseling are referred to Court/VA personnel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6388" name="Picture 3" descr="colu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866" y="248157"/>
            <a:ext cx="1014411" cy="60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para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6738" y="2286478"/>
            <a:ext cx="1571193" cy="396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19493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1371600" lvl="3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VIGO COUNTY VETERANS TREATMENT COURT WEB PAGE:</a:t>
            </a:r>
            <a:endParaRPr lang="en-US" sz="2800" b="1" dirty="0">
              <a:solidFill>
                <a:srgbClr val="0070C0"/>
              </a:solidFill>
            </a:endParaRPr>
          </a:p>
          <a:p>
            <a:endParaRPr lang="en-US" dirty="0" smtClean="0"/>
          </a:p>
          <a:p>
            <a:pPr marL="1828800" lvl="4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www.vigocounty.in.gov/department/division.php?structureid=177</a:t>
            </a:r>
            <a:endParaRPr lang="en-US" dirty="0" smtClean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pic>
        <p:nvPicPr>
          <p:cNvPr id="4" name="Picture 3" descr="colu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866" y="248157"/>
            <a:ext cx="1014411" cy="60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ara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68203" y="2896110"/>
            <a:ext cx="1571193" cy="396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51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400" i="1" dirty="0" smtClean="0"/>
              <a:t>Leave No Veteran Behind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1236" y="1070083"/>
            <a:ext cx="10159364" cy="5026235"/>
          </a:xfrm>
        </p:spPr>
        <p:txBody>
          <a:bodyPr/>
          <a:lstStyle/>
          <a:p>
            <a:pPr algn="ctr">
              <a:buFontTx/>
              <a:buNone/>
            </a:pPr>
            <a:endParaRPr lang="en-US" i="1" smtClean="0"/>
          </a:p>
          <a:p>
            <a:pPr algn="ctr">
              <a:buFontTx/>
              <a:buNone/>
            </a:pPr>
            <a:endParaRPr lang="en-US" i="1" smtClean="0"/>
          </a:p>
          <a:p>
            <a:pPr algn="ctr">
              <a:buFontTx/>
              <a:buNone/>
            </a:pPr>
            <a:endParaRPr lang="en-US" i="1" smtClean="0"/>
          </a:p>
          <a:p>
            <a:pPr algn="ctr">
              <a:buFontTx/>
              <a:buNone/>
            </a:pPr>
            <a:endParaRPr lang="en-US" i="1" smtClean="0"/>
          </a:p>
          <a:p>
            <a:pPr algn="ctr">
              <a:buFontTx/>
              <a:buNone/>
            </a:pPr>
            <a:endParaRPr lang="en-US" i="1" smtClean="0"/>
          </a:p>
          <a:p>
            <a:pPr algn="ctr">
              <a:buFontTx/>
              <a:buNone/>
            </a:pPr>
            <a:endParaRPr lang="en-US" i="1" smtClean="0"/>
          </a:p>
          <a:p>
            <a:pPr algn="ctr">
              <a:buFontTx/>
              <a:buNone/>
            </a:pPr>
            <a:endParaRPr lang="en-US" i="1" smtClean="0"/>
          </a:p>
          <a:p>
            <a:pPr algn="ctr">
              <a:buFontTx/>
              <a:buNone/>
            </a:pPr>
            <a:endParaRPr lang="en-US" i="1" smtClean="0"/>
          </a:p>
          <a:p>
            <a:pPr algn="ctr">
              <a:buFontTx/>
              <a:buNone/>
            </a:pPr>
            <a:endParaRPr lang="en-US" i="1" smtClean="0"/>
          </a:p>
          <a:p>
            <a:pPr algn="ctr">
              <a:buFontTx/>
              <a:buNone/>
            </a:pPr>
            <a:endParaRPr lang="en-US" i="1" smtClean="0"/>
          </a:p>
          <a:p>
            <a:pPr algn="ctr">
              <a:buFontTx/>
              <a:buNone/>
            </a:pPr>
            <a:endParaRPr lang="en-US" i="1" smtClean="0"/>
          </a:p>
        </p:txBody>
      </p:sp>
      <p:pic>
        <p:nvPicPr>
          <p:cNvPr id="25604" name="photoMain" descr="Daniel Kind stands before Judge Robert Russell during the Veteran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6873" y="1597891"/>
            <a:ext cx="7435272" cy="451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2624" y="3225862"/>
            <a:ext cx="4832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https://www.youtube.com/watch?v=PrpytvX3YSE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" name="Picture 2" descr="colu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866" y="248157"/>
            <a:ext cx="1014411" cy="60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para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0263" y="2896110"/>
            <a:ext cx="1571193" cy="396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017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6436" y="443345"/>
            <a:ext cx="8691419" cy="1261884"/>
          </a:xfrm>
          <a:prstGeom prst="rect">
            <a:avLst/>
          </a:prstGeom>
        </p:spPr>
        <p:txBody>
          <a:bodyPr wrap="square" lIns="457200" rIns="457200">
            <a:spAutoFit/>
          </a:bodyPr>
          <a:lstStyle/>
          <a:p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4000" b="1" dirty="0" smtClean="0">
                <a:solidFill>
                  <a:srgbClr val="0070C0"/>
                </a:solidFill>
              </a:rPr>
              <a:t>What is a Veterans Treatment Court?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7855" y="1736436"/>
            <a:ext cx="9481127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32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   Hybrid, Drug and Mental Health Court.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32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   A </a:t>
            </a:r>
            <a:r>
              <a:rPr lang="en-US" sz="3200" u="sng" dirty="0" smtClean="0"/>
              <a:t>team effort</a:t>
            </a:r>
            <a:r>
              <a:rPr lang="en-US" sz="3200" dirty="0" smtClean="0"/>
              <a:t> of Judge, Prosecutor, Defense 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   Lawyers, VA, Community Health, Community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   Resource and Veteran Mentors.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3200" dirty="0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   Strikes proper balance between treating the justice-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200" dirty="0" smtClean="0"/>
              <a:t>   involved Veteran and protecting the community. </a:t>
            </a:r>
          </a:p>
        </p:txBody>
      </p:sp>
      <p:pic>
        <p:nvPicPr>
          <p:cNvPr id="4" name="Picture 3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66" y="248157"/>
            <a:ext cx="1014411" cy="60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para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0263" y="2896110"/>
            <a:ext cx="1571193" cy="396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34109"/>
            <a:ext cx="885305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3,000 Drug Courts across the Nation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               224 Veterans Treatment Courts – Serving over 11,000 Veterans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	  28 Veterans Treatment Courts in Indiana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Drug Courts:   75 % Success Rate - - 75 % of Graduates Do Not Re-Offend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                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Veterans Court – Buffalo, N.Y. – Judge Russell - - 98% Success Rate! 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Compare:  Only 30% of Prisoners succeed - - do not re-offend, after leaving prison.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$20 – 30,000.00 to house a prisoner annually.   $6-7,000.00  to treat a Veteran.</a:t>
            </a:r>
          </a:p>
          <a:p>
            <a:endParaRPr lang="en-US" dirty="0"/>
          </a:p>
        </p:txBody>
      </p:sp>
      <p:pic>
        <p:nvPicPr>
          <p:cNvPr id="3" name="Picture 2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66" y="248157"/>
            <a:ext cx="1014411" cy="60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para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0263" y="2896110"/>
            <a:ext cx="1571193" cy="396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6277" y="825018"/>
            <a:ext cx="904398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b="1" dirty="0" smtClean="0"/>
          </a:p>
          <a:p>
            <a:r>
              <a:rPr lang="en-US" b="1" dirty="0" smtClean="0"/>
              <a:t>1.1 </a:t>
            </a:r>
            <a:r>
              <a:rPr lang="en-US" b="1" dirty="0"/>
              <a:t>	Philosophy and Purpose</a:t>
            </a:r>
            <a:r>
              <a:rPr lang="en-US" dirty="0"/>
              <a:t>		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Helping </a:t>
            </a:r>
            <a:r>
              <a:rPr lang="en-US" b="1" dirty="0">
                <a:solidFill>
                  <a:srgbClr val="FF0000"/>
                </a:solidFill>
              </a:rPr>
              <a:t>a wounded veteran restore his dignity and get back on his feet on the home front is a win for the community.  A specialized treatment Court is an effective solution to address the particularized needs of our Veterans involved in the court system.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</a:rPr>
              <a:t>Veterans Treatment Court provides a specialized court docket that focuses on eligible veteran-defendants with substance dependency and/or mental illness or impairment that are charged with felony or misdemeanor criminal offenses. 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	Veterans </a:t>
            </a:r>
            <a:r>
              <a:rPr lang="en-US" b="1" dirty="0">
                <a:solidFill>
                  <a:srgbClr val="FF0000"/>
                </a:solidFill>
              </a:rPr>
              <a:t>Treatment Courts are a collaborative, proactive effort between the court system and the veterans’ assistance and treatment community.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primary goals of Veterans Treatment Court are:  (1) to promote public safety while reducing recidivism and costs of incarceration for veteran defendants; (2) to provide an alternative to incarceration geared specifically for veterans; (3) to reduce inappropriate behavior of veterans; and (4) to assist veterans in addressing alcohol, substance abuse and/or mental health issues, providing appropriate counseling as well as educational and/or vocational development, and providing resources which can aid the veteran in leading a law-abiding civilian life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3" name="Picture 3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66" y="206593"/>
            <a:ext cx="1014411" cy="60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para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0263" y="2896110"/>
            <a:ext cx="1571193" cy="396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800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6277" y="166255"/>
            <a:ext cx="921401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Goals and Objectives </a:t>
            </a:r>
            <a:endParaRPr lang="en-US" b="1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♦	</a:t>
            </a:r>
            <a:r>
              <a:rPr lang="en-US" sz="2000" dirty="0" smtClean="0"/>
              <a:t>Reduce a Veteran’s inappropriate behavior and recidivism through </a:t>
            </a:r>
          </a:p>
          <a:p>
            <a:r>
              <a:rPr lang="en-US" sz="2000" dirty="0" smtClean="0"/>
              <a:t>	the prompt placement of eligible Veterans in the Veterans </a:t>
            </a:r>
          </a:p>
          <a:p>
            <a:r>
              <a:rPr lang="en-US" sz="2000" dirty="0" smtClean="0"/>
              <a:t>	Treatment Court. </a:t>
            </a:r>
          </a:p>
          <a:p>
            <a:endParaRPr lang="en-US" dirty="0" smtClean="0"/>
          </a:p>
          <a:p>
            <a:r>
              <a:rPr lang="en-US" dirty="0" smtClean="0"/>
              <a:t> ♦ 	</a:t>
            </a:r>
            <a:r>
              <a:rPr lang="en-US" sz="2000" dirty="0" smtClean="0"/>
              <a:t>Promote public safety while protecting a Veteran’s due process rights </a:t>
            </a:r>
          </a:p>
          <a:p>
            <a:r>
              <a:rPr lang="en-US" sz="2000" dirty="0" smtClean="0"/>
              <a:t>	through a non-adversarial approach. </a:t>
            </a:r>
          </a:p>
          <a:p>
            <a:endParaRPr lang="en-US" dirty="0" smtClean="0"/>
          </a:p>
          <a:p>
            <a:r>
              <a:rPr lang="en-US" dirty="0" smtClean="0"/>
              <a:t> ♦	</a:t>
            </a:r>
            <a:r>
              <a:rPr lang="en-US" sz="2000" dirty="0" smtClean="0"/>
              <a:t>Support a Veteran’s acceptance of personal responsibility and </a:t>
            </a:r>
          </a:p>
          <a:p>
            <a:r>
              <a:rPr lang="en-US" sz="2000" dirty="0" smtClean="0"/>
              <a:t>	accountability for involvement in the court system. </a:t>
            </a:r>
          </a:p>
          <a:p>
            <a:endParaRPr lang="en-US" dirty="0" smtClean="0"/>
          </a:p>
          <a:p>
            <a:r>
              <a:rPr lang="en-US" dirty="0" smtClean="0"/>
              <a:t> ♦ 	</a:t>
            </a:r>
            <a:r>
              <a:rPr lang="en-US" sz="2000" dirty="0" smtClean="0"/>
              <a:t>Provide Veterans with substance abuse, alcohol and mental health </a:t>
            </a:r>
          </a:p>
          <a:p>
            <a:r>
              <a:rPr lang="en-US" sz="2000" dirty="0" smtClean="0"/>
              <a:t>	treatment. </a:t>
            </a:r>
          </a:p>
          <a:p>
            <a:endParaRPr lang="en-US" dirty="0" smtClean="0"/>
          </a:p>
          <a:p>
            <a:r>
              <a:rPr lang="en-US" dirty="0" smtClean="0"/>
              <a:t> ♦ 	</a:t>
            </a:r>
            <a:r>
              <a:rPr lang="en-US" sz="2000" dirty="0" smtClean="0"/>
              <a:t>Frequently monitor the Veteran’s abstinence from alcohol and drugs </a:t>
            </a:r>
          </a:p>
          <a:p>
            <a:r>
              <a:rPr lang="en-US" sz="2000" dirty="0" smtClean="0"/>
              <a:t>	through testing. </a:t>
            </a:r>
          </a:p>
          <a:p>
            <a:endParaRPr lang="en-US" dirty="0" smtClean="0"/>
          </a:p>
          <a:p>
            <a:r>
              <a:rPr lang="en-US" dirty="0" smtClean="0"/>
              <a:t> ♦ 	</a:t>
            </a:r>
            <a:r>
              <a:rPr lang="en-US" sz="2000" dirty="0" smtClean="0"/>
              <a:t>Provide Veterans with residential, outpatient or transitional </a:t>
            </a:r>
          </a:p>
          <a:p>
            <a:r>
              <a:rPr lang="en-US" sz="2000" dirty="0" smtClean="0"/>
              <a:t>	services and academic and vocational skills improvement leading to </a:t>
            </a:r>
          </a:p>
          <a:p>
            <a:r>
              <a:rPr lang="en-US" sz="2000" dirty="0" smtClean="0"/>
              <a:t>	job placement and job retention. </a:t>
            </a:r>
            <a:endParaRPr lang="en-US" sz="2000" dirty="0"/>
          </a:p>
        </p:txBody>
      </p:sp>
      <p:pic>
        <p:nvPicPr>
          <p:cNvPr id="3" name="Picture 2" descr="colum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866" y="248157"/>
            <a:ext cx="1014411" cy="60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para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0263" y="2896110"/>
            <a:ext cx="1571193" cy="396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ve No Vet Behi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8511" y="665018"/>
            <a:ext cx="5852160" cy="49876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1673" y="5652655"/>
            <a:ext cx="585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LEAVE NO VETERAN BEHIND</a:t>
            </a:r>
            <a:endParaRPr lang="en-US" sz="3200" dirty="0"/>
          </a:p>
        </p:txBody>
      </p:sp>
      <p:pic>
        <p:nvPicPr>
          <p:cNvPr id="4" name="Picture 3" descr="colu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866" y="248157"/>
            <a:ext cx="1014411" cy="60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ara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70263" y="2896110"/>
            <a:ext cx="1571193" cy="396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ntor Corps Oa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1500" y="135371"/>
            <a:ext cx="6628141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0108" y="365125"/>
            <a:ext cx="9903691" cy="1325563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What is a Veteran Mentor?               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0304" y="1341191"/>
            <a:ext cx="9106818" cy="5026235"/>
          </a:xfrm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Acts as a resource to the Veteran client</a:t>
            </a:r>
          </a:p>
          <a:p>
            <a:endParaRPr lang="en-US" sz="3200" dirty="0" smtClean="0"/>
          </a:p>
          <a:p>
            <a:r>
              <a:rPr lang="en-US" sz="3200" dirty="0" smtClean="0"/>
              <a:t>Helps Veteran clients and their families with transportation and other financial issues</a:t>
            </a:r>
          </a:p>
          <a:p>
            <a:endParaRPr lang="en-US" sz="3200" dirty="0" smtClean="0"/>
          </a:p>
          <a:p>
            <a:r>
              <a:rPr lang="en-US" sz="3200" dirty="0" smtClean="0"/>
              <a:t>Served or is serving in the U.S. Military</a:t>
            </a:r>
          </a:p>
          <a:p>
            <a:endParaRPr lang="en-US" sz="3200" dirty="0" smtClean="0"/>
          </a:p>
          <a:p>
            <a:r>
              <a:rPr lang="en-US" sz="3200" dirty="0" smtClean="0"/>
              <a:t>Is </a:t>
            </a:r>
            <a:r>
              <a:rPr lang="en-US" sz="3200" u="sng" dirty="0" smtClean="0"/>
              <a:t>not</a:t>
            </a:r>
            <a:r>
              <a:rPr lang="en-US" sz="3200" dirty="0" smtClean="0"/>
              <a:t> a </a:t>
            </a:r>
            <a:r>
              <a:rPr lang="en-US" sz="3200" dirty="0"/>
              <a:t>counselor, Is </a:t>
            </a:r>
            <a:r>
              <a:rPr lang="en-US" sz="3200" u="sng" dirty="0"/>
              <a:t>not</a:t>
            </a:r>
            <a:r>
              <a:rPr lang="en-US" sz="3200" dirty="0"/>
              <a:t> a </a:t>
            </a:r>
            <a:r>
              <a:rPr lang="en-US" sz="3200" dirty="0" smtClean="0"/>
              <a:t>lawyer</a:t>
            </a:r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</p:txBody>
      </p:sp>
      <p:pic>
        <p:nvPicPr>
          <p:cNvPr id="7172" name="Picture 3" descr="colum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866" y="248157"/>
            <a:ext cx="1014411" cy="602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 descr="paragrap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6738" y="2286478"/>
            <a:ext cx="1571193" cy="396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442</Words>
  <Application>Microsoft Office PowerPoint</Application>
  <PresentationFormat>Widescreen</PresentationFormat>
  <Paragraphs>164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         Vigo County Veterans Treatment Court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Veteran Mentor?                 </vt:lpstr>
      <vt:lpstr>PowerPoint Presentation</vt:lpstr>
      <vt:lpstr>      Mentor Duties &amp; Responsibilities</vt:lpstr>
      <vt:lpstr>     Mentor Duties &amp; Responsibilities</vt:lpstr>
      <vt:lpstr>      Matching Policy</vt:lpstr>
      <vt:lpstr>     Mentor process:  Keep it simple</vt:lpstr>
      <vt:lpstr>     The Mentoring Interview</vt:lpstr>
      <vt:lpstr>   </vt:lpstr>
      <vt:lpstr>Leave No Veteran Behind</vt:lpstr>
    </vt:vector>
  </TitlesOfParts>
  <Company>Vigo County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Vigo County Veterans Treatment Court</dc:title>
  <dc:creator>Roach, John</dc:creator>
  <cp:lastModifiedBy>Roach, John</cp:lastModifiedBy>
  <cp:revision>50</cp:revision>
  <dcterms:created xsi:type="dcterms:W3CDTF">2016-07-04T16:38:05Z</dcterms:created>
  <dcterms:modified xsi:type="dcterms:W3CDTF">2021-02-24T16:12:03Z</dcterms:modified>
</cp:coreProperties>
</file>